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b975aed3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b975aed3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b975aed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b975aed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b975aed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b975aed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046498f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046498f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f7c6d7c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f7c6d7c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046498f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046498f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f7c6d7c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f7c6d7c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f7c6d7c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f7c6d7c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975aed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b975aed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975aed3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975aed3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975aed3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975aed3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0cbb84f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0cbb84f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0cbb84f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0cbb84f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0cbb84f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0cbb84f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ytorch.org/docs/stable/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url.cc/ra63j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Colab Tutorial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TA : </a:t>
            </a:r>
            <a:r>
              <a:rPr lang="zh-TW" sz="1800">
                <a:solidFill>
                  <a:srgbClr val="000000"/>
                </a:solidFill>
              </a:rPr>
              <a:t>許湛然（</a:t>
            </a:r>
            <a:r>
              <a:rPr lang="zh-TW" sz="1800">
                <a:solidFill>
                  <a:srgbClr val="000000"/>
                </a:solidFill>
              </a:rPr>
              <a:t>Chan-Jan Hsu）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</a:rPr>
              <a:t>2021.03.05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</a:t>
            </a:r>
            <a:r>
              <a:rPr lang="zh-TW">
                <a:solidFill>
                  <a:srgbClr val="000000"/>
                </a:solidFill>
              </a:rPr>
              <a:t>ign in to your google account to get the </a:t>
            </a:r>
            <a:r>
              <a:rPr lang="zh-TW">
                <a:solidFill>
                  <a:srgbClr val="000000"/>
                </a:solidFill>
              </a:rPr>
              <a:t>authorization code. E</a:t>
            </a:r>
            <a:r>
              <a:rPr lang="zh-TW">
                <a:solidFill>
                  <a:srgbClr val="000000"/>
                </a:solidFill>
              </a:rPr>
              <a:t>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43021" l="18614" r="1012" t="38092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</a:t>
            </a:r>
            <a:r>
              <a:rPr lang="zh-TW"/>
              <a:t>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116" l="0" r="81998" t="10127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flipH="1" rot="10800000">
            <a:off x="4389575" y="2531538"/>
            <a:ext cx="1350300" cy="129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b="6762" l="18047" r="47633" t="50000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</a:t>
            </a:r>
            <a:r>
              <a:rPr lang="zh-TW">
                <a:solidFill>
                  <a:srgbClr val="000000"/>
                </a:solidFill>
              </a:rPr>
              <a:t>程式碼)</a:t>
            </a:r>
            <a:r>
              <a:rPr lang="zh-TW">
                <a:solidFill>
                  <a:srgbClr val="000000"/>
                </a:solidFill>
              </a:rPr>
              <a:t>  on the top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54305" l="18047" r="1417" t="37773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10434" l="1665" r="68855" t="11047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</a:t>
            </a:r>
            <a:r>
              <a:rPr lang="zh-TW">
                <a:solidFill>
                  <a:srgbClr val="000000"/>
                </a:solidFill>
              </a:rPr>
              <a:t>版本管理</a:t>
            </a:r>
            <a:r>
              <a:rPr lang="zh-TW">
                <a:solidFill>
                  <a:srgbClr val="000000"/>
                </a:solidFill>
              </a:rPr>
              <a:t>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14851" l="31561" r="30522" t="22405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: List all files in the current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ls -l : </a:t>
            </a:r>
            <a:r>
              <a:rPr lang="zh-TW">
                <a:solidFill>
                  <a:srgbClr val="000000"/>
                </a:solidFill>
              </a:rPr>
              <a:t>List all files in the current directory with more detail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pwd : Output the working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mkdir &lt;dirname&gt; : Create a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cd &lt;dirname&gt; : Move to directory named &lt;dirname&gt;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gdown : Download files from google drive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wget : Download files from the internet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python &lt;python_file&gt;</a:t>
            </a:r>
            <a:r>
              <a:rPr lang="zh-TW">
                <a:solidFill>
                  <a:srgbClr val="000000"/>
                </a:solidFill>
              </a:rPr>
              <a:t> : Executes a python file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Machine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Tutorial 2</a:t>
            </a:r>
            <a:endParaRPr sz="3959"/>
          </a:p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9"/>
              <a:buFont typeface="Arial"/>
              <a:buNone/>
            </a:pPr>
            <a:r>
              <a:rPr b="1" lang="zh-TW" sz="3959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Documentation and Common Errors</a:t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59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954400" y="3369350"/>
            <a:ext cx="323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TA : 許湛然（Chan-Jan Hsu）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2021.03.05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https://pytorch.org/docs/stable/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torch.nn</a:t>
            </a:r>
            <a:r>
              <a:rPr lang="zh-TW">
                <a:solidFill>
                  <a:srgbClr val="000000"/>
                </a:solidFill>
              </a:rPr>
              <a:t> -&gt; neural network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torch.optim -&gt; optimization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torch.utils.data -&gt; dataset,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34374" l="0" r="63260" t="17114"/>
          <a:stretch/>
        </p:blipFill>
        <p:spPr>
          <a:xfrm>
            <a:off x="4703550" y="1266337"/>
            <a:ext cx="4128749" cy="30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539350"/>
            <a:ext cx="31815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function inputs and outputs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data type and explanation of each input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48331" l="21508" r="46142" t="14919"/>
          <a:stretch/>
        </p:blipFill>
        <p:spPr>
          <a:xfrm>
            <a:off x="3783725" y="1207125"/>
            <a:ext cx="5048573" cy="3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Parameters : You don’t need to specify the name </a:t>
            </a:r>
            <a:r>
              <a:rPr lang="zh-TW">
                <a:solidFill>
                  <a:srgbClr val="000000"/>
                </a:solidFill>
              </a:rPr>
              <a:t>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(Positional Arguments)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Keyword Arguments : You have to specify the name of the argument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>
                <a:solidFill>
                  <a:srgbClr val="000000"/>
                </a:solidFill>
              </a:rPr>
              <a:t>They are separated by *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Zero configuration required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Free access to GPUs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Easy sharing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78924" l="23717" r="28531" t="15684"/>
          <a:stretch/>
        </p:blipFill>
        <p:spPr>
          <a:xfrm>
            <a:off x="3764638" y="1376425"/>
            <a:ext cx="6176774" cy="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2663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functions behave differently with different inputs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Arguments with default value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Some arguments have a default value (keepdim=False), so passing a value of this argument is optional 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23595" l="23717" r="28531" t="20224"/>
          <a:stretch/>
        </p:blipFill>
        <p:spPr>
          <a:xfrm>
            <a:off x="4033375" y="1768675"/>
            <a:ext cx="4751275" cy="31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6090800" y="1517150"/>
            <a:ext cx="1479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97">
                <a:solidFill>
                  <a:srgbClr val="000000"/>
                </a:solidFill>
              </a:rPr>
              <a:t>Three Kinds of torch.max</a:t>
            </a:r>
            <a:endParaRPr b="1" sz="2397">
              <a:solidFill>
                <a:srgbClr val="000000"/>
              </a:solidFill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/>
              <a:buAutoNum type="arabicPeriod"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Tensor, dim : int, keepdim : bool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Find the maximum value of a tensor, and return that value.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2267350"/>
            <a:ext cx="5455400" cy="3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275" y="2219100"/>
            <a:ext cx="5072051" cy="2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438250" y="2217775"/>
            <a:ext cx="3000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Find the maximum value of a tensor along a dimension, and return that value, along with the index corresponding to that value.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07050" y="1347575"/>
            <a:ext cx="842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b="1" lang="zh-TW"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 sz="2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44025" y="2034675"/>
            <a:ext cx="3598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Perform element-wise comparison between two tensors of the same size, and select the maximum of the two to construct a tensor with the same size.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29" y="1857525"/>
            <a:ext cx="5076746" cy="28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Documentation Example (Colab)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464425" y="1347575"/>
            <a:ext cx="55572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Colab code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 = torch.randn(4,5)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 = torch.max(x)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torch.max(input = x,dim=0)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 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torch.max(x,0,keepdim=True)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torch.max(x,0,False,out=p)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→O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torch.max(x,0,False,p)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		*out is a keyword argument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m, idx = torch.max(x,True)</a:t>
            </a: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→x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*did not specify dim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torch.max(x,y)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7"/>
          <p:cNvSpPr txBox="1"/>
          <p:nvPr>
            <p:ph idx="2" type="body"/>
          </p:nvPr>
        </p:nvSpPr>
        <p:spPr>
          <a:xfrm>
            <a:off x="407050" y="1347575"/>
            <a:ext cx="3230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Three Kinds of torch.max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dim, keepdim=False, *, out=None) → (Tensor, LongTensor)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rabicPeriod"/>
            </a:pP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torch.max(input, other, *, out=None) → Tensor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dim : int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keepdim : bool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 : Tensor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Tensor on Different Device to Model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model = torch.nn.Linear(5,1).to("cuda:0")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torch.Tensor([1,2,3,4,5]).to("cpu")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2300">
              <a:solidFill>
                <a:srgbClr val="000000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Tensor for * is on CPU, but expected them to be on GPU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send the tensor to GPU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torch.Tensor([1,2,3,4,5]).to("cuda:0")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model(x)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print(y.shape)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x = torch.randn(4,5)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torch.randn(5,4)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The size of tensor a (5) must match the size of tensor b (4) at non-singleton dimension 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shape of a tensor is incorrect, use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squeeze</a:t>
            </a:r>
            <a:r>
              <a:rPr b="1" lang="zh-TW">
                <a:solidFill>
                  <a:srgbClr val="000000"/>
                </a:solidFill>
              </a:rPr>
              <a:t>,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unsqueeze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>
                <a:solidFill>
                  <a:srgbClr val="000000"/>
                </a:solidFill>
              </a:rPr>
              <a:t>to align the dimensions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= y.transpose(0,1)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z = x + y</a:t>
            </a:r>
            <a:endParaRPr sz="15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print(z.shape)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torchvision.models </a:t>
            </a:r>
            <a:r>
              <a:rPr lang="zh-TW" sz="12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2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resnet18 = models.resnet18().to(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Neural Networks for Image Recognition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data = torch.randn(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2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244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Create fake data (512 images)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 = resnet18(data.to(</a:t>
            </a:r>
            <a:r>
              <a:rPr lang="zh-TW" sz="12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zh-TW" sz="12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Use Data as Input and Feed to Model</a:t>
            </a:r>
            <a:endParaRPr sz="12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2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250">
              <a:solidFill>
                <a:srgbClr val="21212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CUDA out of memory. Tried to allocate 350.00 MiB (GPU 0; 14.76 GiB total capacity; 11.94 GiB already allocated; 123.75 MiB free; 13.71 GiB reserved in total by PyTorch)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The batch size of data is too large to fit in the GPU. Reduce the batch size. 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Cuda Out of Memory</a:t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If the data is iterated (batch size = 1), the problem will be solved. You can also use DataLoader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zh-TW" sz="165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out = resnet18(d.to(</a:t>
            </a:r>
            <a:r>
              <a:rPr lang="zh-TW" sz="1650">
                <a:solidFill>
                  <a:srgbClr val="A31515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"cuda:0"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).unsqueeze(</a:t>
            </a:r>
            <a:r>
              <a:rPr lang="zh-TW" sz="16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795E2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6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(out.shape)</a:t>
            </a:r>
            <a:endParaRPr sz="16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>
                <a:solidFill>
                  <a:srgbClr val="000000"/>
                </a:solidFill>
              </a:rPr>
              <a:t>Colab Demo : </a:t>
            </a:r>
            <a:r>
              <a:rPr lang="zh-TW" sz="36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https://reurl.cc/ra63jE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 this demo,  your will learn the following :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Download files using colab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Connect google colab with your google drive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>
                <a:solidFill>
                  <a:srgbClr val="000000"/>
                </a:solidFill>
              </a:rPr>
              <a:t>Pytorch examples and common errors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 Errors -- Mismatched Tensor Type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torch.nn </a:t>
            </a:r>
            <a:r>
              <a:rPr lang="zh-TW" sz="1350">
                <a:solidFill>
                  <a:srgbClr val="AF00DB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nn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 = nn.CrossEntropyLoss()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outs = torch.randn(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torch.Tensor([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09885A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 </a:t>
            </a:r>
            <a:r>
              <a:rPr lang="zh-TW" sz="135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CrossEntropyLoss between outs and labels</a:t>
            </a:r>
            <a:endParaRPr sz="135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expected scalar type Long but found Float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=&gt; labels must be long tensors, cast it to type “Long” to fix this issue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labels = labels.long()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lossval = L(outs,labels)</a:t>
            </a:r>
            <a:endParaRPr sz="1350">
              <a:solidFill>
                <a:srgbClr val="000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print(lossval)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</a:t>
            </a:r>
            <a:r>
              <a:rPr lang="zh-TW">
                <a:solidFill>
                  <a:srgbClr val="000000"/>
                </a:solidFill>
              </a:rPr>
              <a:t>notebook, and it is called a magic function</a:t>
            </a:r>
            <a:r>
              <a:rPr lang="zh-TW">
                <a:solidFill>
                  <a:srgbClr val="000000"/>
                </a:solidFill>
              </a:rPr>
              <a:t>. </a:t>
            </a:r>
            <a:r>
              <a:rPr lang="zh-TW">
                <a:solidFill>
                  <a:srgbClr val="000000"/>
                </a:solidFill>
              </a:rPr>
              <a:t>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Use % instead of ! for </a:t>
            </a:r>
            <a:r>
              <a:rPr b="1"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b="1" lang="zh-TW">
                <a:solidFill>
                  <a:srgbClr val="000000"/>
                </a:solidFill>
              </a:rPr>
              <a:t> command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"Hardward Accelerator"(硬體加速器), select "GPU".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55936" l="3939" r="74522" t="10040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33639" l="39609" r="39509" t="3930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1151" l="18610" r="613" t="42877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55972" l="0" r="75962" t="9346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visuallization of the file structure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32892" l="0" r="2969" t="9843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code block with </a:t>
            </a:r>
            <a:r>
              <a:rPr lang="zh-TW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or click on </a:t>
            </a:r>
            <a:r>
              <a:rPr lang="zh-TW">
                <a:solidFill>
                  <a:srgbClr val="000000"/>
                </a:solidFill>
              </a:rPr>
              <a:t>the Google Drive icon, a code block will appear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